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68" r:id="rId5"/>
    <p:sldId id="257" r:id="rId6"/>
    <p:sldId id="269" r:id="rId7"/>
    <p:sldId id="270" r:id="rId8"/>
    <p:sldId id="262" r:id="rId9"/>
    <p:sldId id="271" r:id="rId10"/>
    <p:sldId id="260" r:id="rId11"/>
    <p:sldId id="264" r:id="rId12"/>
    <p:sldId id="265" r:id="rId13"/>
    <p:sldId id="263" r:id="rId14"/>
    <p:sldId id="259" r:id="rId15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F1"/>
    <a:srgbClr val="81C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35" autoAdjust="0"/>
  </p:normalViewPr>
  <p:slideViewPr>
    <p:cSldViewPr snapToGrid="0">
      <p:cViewPr varScale="1">
        <p:scale>
          <a:sx n="110" d="100"/>
          <a:sy n="110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2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 advClick="0" advTm="2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tx1">
                <a:lumMod val="81000"/>
                <a:lumOff val="19000"/>
              </a:schemeClr>
            </a:gs>
            <a:gs pos="100000">
              <a:srgbClr val="00B8F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slow" advClick="0" advTm="20000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1.JPG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trox.fr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3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jp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2.jpg"/><Relationship Id="rId10" Type="http://schemas.openxmlformats.org/officeDocument/2006/relationships/image" Target="../media/image33.png"/><Relationship Id="rId4" Type="http://schemas.openxmlformats.org/officeDocument/2006/relationships/image" Target="../media/image31.jpg"/><Relationship Id="rId9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5.JPG"/><Relationship Id="rId7" Type="http://schemas.openxmlformats.org/officeDocument/2006/relationships/image" Target="../media/image36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21.JPG"/><Relationship Id="rId4" Type="http://schemas.openxmlformats.org/officeDocument/2006/relationships/image" Target="../media/image13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2378788" y="1551963"/>
            <a:ext cx="7377609" cy="1191237"/>
          </a:xfrm>
          <a:prstGeom prst="rect">
            <a:avLst/>
          </a:prstGeom>
          <a:solidFill>
            <a:schemeClr val="accent1">
              <a:alpha val="10000"/>
            </a:schemeClr>
          </a:solidFill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b="1" dirty="0" smtClean="0">
                <a:solidFill>
                  <a:srgbClr val="002060"/>
                </a:solidFill>
              </a:rPr>
              <a:t>Laboratoires, salles blanches et hôpitaux </a:t>
            </a:r>
          </a:p>
        </p:txBody>
      </p:sp>
      <p:pic>
        <p:nvPicPr>
          <p:cNvPr id="4" name="Zweeback-GoodLuckPotato-01LongTimeExpec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1871" y="6468763"/>
            <a:ext cx="321275" cy="321275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378788" y="4121244"/>
            <a:ext cx="7377609" cy="610148"/>
          </a:xfrm>
          <a:prstGeom prst="rect">
            <a:avLst/>
          </a:prstGeom>
          <a:solidFill>
            <a:schemeClr val="accent1">
              <a:alpha val="10000"/>
            </a:schemeClr>
          </a:solidFill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900" b="1" i="1" dirty="0" smtClean="0">
                <a:solidFill>
                  <a:srgbClr val="002060"/>
                </a:solidFill>
              </a:rPr>
              <a:t>Aperçu de nos références en France</a:t>
            </a:r>
            <a:endParaRPr lang="fr-FR" sz="29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1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18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8F1"/>
            </a:gs>
            <a:gs pos="100000">
              <a:schemeClr val="tx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32" y="166324"/>
            <a:ext cx="8534400" cy="1263092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002060"/>
                </a:solidFill>
              </a:rPr>
              <a:t>Clinique </a:t>
            </a:r>
            <a:r>
              <a:rPr lang="fr-FR" sz="3200" dirty="0" err="1" smtClean="0">
                <a:solidFill>
                  <a:srgbClr val="002060"/>
                </a:solidFill>
              </a:rPr>
              <a:t>capio</a:t>
            </a:r>
            <a:r>
              <a:rPr lang="fr-FR" sz="3200" dirty="0" smtClean="0">
                <a:solidFill>
                  <a:srgbClr val="002060"/>
                </a:solidFill>
              </a:rPr>
              <a:t> à </a:t>
            </a:r>
            <a:br>
              <a:rPr lang="fr-FR" sz="3200" dirty="0" smtClean="0">
                <a:solidFill>
                  <a:srgbClr val="002060"/>
                </a:solidFill>
              </a:rPr>
            </a:br>
            <a:r>
              <a:rPr lang="fr-FR" sz="3200" dirty="0" err="1" smtClean="0">
                <a:solidFill>
                  <a:srgbClr val="002060"/>
                </a:solidFill>
              </a:rPr>
              <a:t>bayonne</a:t>
            </a:r>
            <a:r>
              <a:rPr lang="fr-FR" sz="3200" dirty="0" smtClean="0">
                <a:solidFill>
                  <a:srgbClr val="002060"/>
                </a:solidFill>
              </a:rPr>
              <a:t> (64)</a:t>
            </a:r>
            <a:endParaRPr lang="fr-FR" sz="3200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08697" y="4064753"/>
            <a:ext cx="455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2060"/>
                </a:solidFill>
              </a:rPr>
              <a:t>© AIA Associés – Studio Grenade</a:t>
            </a:r>
            <a:endParaRPr lang="fr-FR" sz="900" dirty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918" y="4508920"/>
            <a:ext cx="1248392" cy="112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3" y="4064808"/>
            <a:ext cx="1574743" cy="157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474122" y="5695438"/>
            <a:ext cx="251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2060"/>
                </a:solidFill>
              </a:rPr>
              <a:t>Diffuseurs à jet hélicoïdal </a:t>
            </a:r>
            <a:r>
              <a:rPr lang="fr-FR" sz="1200" b="1" dirty="0" smtClean="0">
                <a:solidFill>
                  <a:srgbClr val="002060"/>
                </a:solidFill>
              </a:rPr>
              <a:t>RFD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54662" y="5741947"/>
            <a:ext cx="2789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Silencieux à baffles </a:t>
            </a:r>
            <a:br>
              <a:rPr lang="fr-FR" sz="1200" dirty="0" smtClean="0">
                <a:solidFill>
                  <a:srgbClr val="002060"/>
                </a:solidFill>
              </a:rPr>
            </a:br>
            <a:r>
              <a:rPr lang="fr-FR" sz="1200" b="1" dirty="0" smtClean="0">
                <a:solidFill>
                  <a:srgbClr val="002060"/>
                </a:solidFill>
              </a:rPr>
              <a:t>MSA</a:t>
            </a:r>
            <a:r>
              <a:rPr lang="fr-FR" sz="1200" dirty="0" smtClean="0">
                <a:solidFill>
                  <a:srgbClr val="002060"/>
                </a:solidFill>
              </a:rPr>
              <a:t> et </a:t>
            </a:r>
            <a:r>
              <a:rPr lang="fr-FR" sz="1200" b="1" dirty="0" smtClean="0">
                <a:solidFill>
                  <a:srgbClr val="002060"/>
                </a:solidFill>
              </a:rPr>
              <a:t>XSA</a:t>
            </a:r>
          </a:p>
          <a:p>
            <a:pPr algn="ctr"/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2014</a:t>
            </a:r>
          </a:p>
          <a:p>
            <a:r>
              <a:rPr lang="fr-FR" sz="1200" dirty="0" smtClean="0"/>
              <a:t>Client final : 	Groupe </a:t>
            </a:r>
            <a:r>
              <a:rPr lang="fr-FR" sz="1200" dirty="0" err="1" smtClean="0"/>
              <a:t>Capio</a:t>
            </a:r>
            <a:endParaRPr lang="fr-FR" sz="1200" dirty="0" smtClean="0"/>
          </a:p>
          <a:p>
            <a:r>
              <a:rPr lang="fr-FR" sz="1200" dirty="0" smtClean="0"/>
              <a:t>Architecte : 	AIA Associés</a:t>
            </a:r>
          </a:p>
          <a:p>
            <a:r>
              <a:rPr lang="fr-FR" sz="1200" dirty="0" smtClean="0"/>
              <a:t>BE : 		AIA Ingénierie</a:t>
            </a:r>
          </a:p>
          <a:p>
            <a:r>
              <a:rPr lang="fr-FR" sz="1200" dirty="0" smtClean="0"/>
              <a:t>Installateur : 	</a:t>
            </a:r>
            <a:r>
              <a:rPr lang="fr-FR" sz="1200" dirty="0" err="1" smtClean="0"/>
              <a:t>Bobion</a:t>
            </a:r>
            <a:r>
              <a:rPr lang="fr-FR" sz="1200" dirty="0" smtClean="0"/>
              <a:t> et </a:t>
            </a:r>
            <a:r>
              <a:rPr lang="fr-FR" sz="1200" dirty="0" err="1" smtClean="0"/>
              <a:t>Joanin</a:t>
            </a:r>
            <a:endParaRPr lang="fr-FR" sz="1200" dirty="0" smtClean="0"/>
          </a:p>
          <a:p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10" y="2006058"/>
            <a:ext cx="1607161" cy="140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9344310" y="3481658"/>
            <a:ext cx="1607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Baffles </a:t>
            </a:r>
            <a:r>
              <a:rPr lang="fr-FR" sz="1200" b="1" dirty="0" smtClean="0">
                <a:solidFill>
                  <a:srgbClr val="002060"/>
                </a:solidFill>
              </a:rPr>
              <a:t>RKA</a:t>
            </a:r>
          </a:p>
          <a:p>
            <a:pPr algn="ctr"/>
            <a:endParaRPr lang="fr-FR" sz="1200" dirty="0">
              <a:solidFill>
                <a:srgbClr val="002060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18" y="4657810"/>
            <a:ext cx="1611150" cy="12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ZoneTexte 18"/>
          <p:cNvSpPr txBox="1"/>
          <p:nvPr/>
        </p:nvSpPr>
        <p:spPr>
          <a:xfrm>
            <a:off x="3423598" y="5926612"/>
            <a:ext cx="2012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2060"/>
                </a:solidFill>
              </a:rPr>
              <a:t>Régulateurs de débit </a:t>
            </a:r>
            <a:r>
              <a:rPr lang="fr-FR" sz="1200" b="1" dirty="0" smtClean="0">
                <a:solidFill>
                  <a:srgbClr val="002060"/>
                </a:solidFill>
              </a:rPr>
              <a:t>RN</a:t>
            </a:r>
            <a:endParaRPr lang="fr-FR" sz="1200" b="1" dirty="0">
              <a:solidFill>
                <a:srgbClr val="00206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274" y="1609490"/>
            <a:ext cx="5189840" cy="242978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62" y="4663520"/>
            <a:ext cx="1248392" cy="82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2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">
        <p15:prstTrans prst="airplan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build="p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tx1">
                <a:lumMod val="81000"/>
                <a:lumOff val="19000"/>
              </a:schemeClr>
            </a:gs>
            <a:gs pos="100000">
              <a:srgbClr val="00B8F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4837" y="5137516"/>
            <a:ext cx="11681085" cy="1221339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/>
              <a:t>Merci de votre visite sur notre stand !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2450" y="1840996"/>
            <a:ext cx="10313302" cy="3615267"/>
          </a:xfrm>
        </p:spPr>
        <p:txBody>
          <a:bodyPr/>
          <a:lstStyle/>
          <a:p>
            <a:pPr algn="ctr"/>
            <a:r>
              <a:rPr lang="fr-FR" sz="2400" dirty="0" smtClean="0"/>
              <a:t>Retrouvez l’ensemble de la gamme TROX sur Internet !</a:t>
            </a:r>
          </a:p>
          <a:p>
            <a:pPr marL="0" indent="0" algn="ctr">
              <a:buNone/>
            </a:pPr>
            <a:r>
              <a:rPr lang="fr-FR" sz="2800" dirty="0" smtClean="0">
                <a:hlinkClick r:id="rId2"/>
              </a:rPr>
              <a:t>www.trox.fr</a:t>
            </a:r>
            <a:endParaRPr lang="fr-FR" sz="2800" dirty="0" smtClean="0"/>
          </a:p>
          <a:p>
            <a:pPr algn="ctr"/>
            <a:endParaRPr lang="fr-FR" dirty="0"/>
          </a:p>
          <a:p>
            <a:pPr algn="ctr"/>
            <a:r>
              <a:rPr lang="fr-FR" sz="2400" dirty="0" smtClean="0"/>
              <a:t>Suivez nous sur </a:t>
            </a:r>
            <a:r>
              <a:rPr lang="fr-FR" sz="2400" b="1" dirty="0" smtClean="0"/>
              <a:t>Facebook</a:t>
            </a:r>
            <a:r>
              <a:rPr lang="fr-FR" sz="2400" dirty="0" smtClean="0"/>
              <a:t>, </a:t>
            </a:r>
            <a:r>
              <a:rPr lang="fr-FR" sz="2400" b="1" dirty="0" err="1" smtClean="0"/>
              <a:t>Linkedin</a:t>
            </a:r>
            <a:r>
              <a:rPr lang="fr-FR" sz="2400" dirty="0" smtClean="0"/>
              <a:t>, </a:t>
            </a:r>
            <a:r>
              <a:rPr lang="fr-FR" sz="2400" b="1" dirty="0" smtClean="0"/>
              <a:t>Google+</a:t>
            </a:r>
            <a:r>
              <a:rPr lang="fr-FR" sz="2400" dirty="0" smtClean="0"/>
              <a:t> et </a:t>
            </a:r>
            <a:r>
              <a:rPr lang="fr-FR" sz="2400" b="1" dirty="0" err="1" smtClean="0"/>
              <a:t>Viadéo</a:t>
            </a:r>
            <a:r>
              <a:rPr lang="fr-FR" sz="2400" dirty="0" smtClean="0"/>
              <a:t>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31" y="377646"/>
            <a:ext cx="3501716" cy="219951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6611836"/>
            <a:ext cx="879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 err="1"/>
              <a:t>Titre</a:t>
            </a:r>
            <a:r>
              <a:rPr lang="en-US" sz="700" i="1" dirty="0"/>
              <a:t>:  Long Time </a:t>
            </a:r>
            <a:r>
              <a:rPr lang="en-US" sz="700" i="1" dirty="0" smtClean="0"/>
              <a:t>Expected / Auteur</a:t>
            </a:r>
            <a:r>
              <a:rPr lang="en-US" sz="700" i="1" dirty="0"/>
              <a:t>: </a:t>
            </a:r>
            <a:r>
              <a:rPr lang="en-US" sz="700" i="1" dirty="0" err="1" smtClean="0"/>
              <a:t>Zweeback</a:t>
            </a:r>
            <a:r>
              <a:rPr lang="en-US" sz="700" i="1" dirty="0" smtClean="0"/>
              <a:t> / Source: https://zweeback.bandcamp.com / </a:t>
            </a:r>
            <a:r>
              <a:rPr lang="en-US" sz="700" i="1" dirty="0" err="1" smtClean="0"/>
              <a:t>Licence</a:t>
            </a:r>
            <a:r>
              <a:rPr lang="en-US" sz="700" i="1" dirty="0" smtClean="0"/>
              <a:t>: http://creativecommons.org/licenses/by-nc-sa/3.0/deed.fr</a:t>
            </a:r>
          </a:p>
          <a:p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295433926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8F1"/>
            </a:gs>
            <a:gs pos="100000">
              <a:schemeClr val="tx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50" y="0"/>
            <a:ext cx="8534400" cy="1507067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002060"/>
                </a:solidFill>
              </a:rPr>
              <a:t>Centre mondial d'innovation de Saint-Malo (35)</a:t>
            </a:r>
            <a:endParaRPr lang="fr-FR" sz="3200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32905" y="3945685"/>
            <a:ext cx="455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>
                <a:solidFill>
                  <a:srgbClr val="002060"/>
                </a:solidFill>
              </a:rPr>
              <a:t>© CMI </a:t>
            </a:r>
            <a:r>
              <a:rPr lang="fr-FR" sz="900" i="1" dirty="0" err="1" smtClean="0">
                <a:solidFill>
                  <a:srgbClr val="002060"/>
                </a:solidFill>
              </a:rPr>
              <a:t>Roullier</a:t>
            </a:r>
            <a:endParaRPr lang="fr-FR" sz="9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2016</a:t>
            </a:r>
          </a:p>
          <a:p>
            <a:r>
              <a:rPr lang="fr-FR" sz="1200" dirty="0" smtClean="0"/>
              <a:t>Client final : 	</a:t>
            </a:r>
            <a:r>
              <a:rPr lang="fr-FR" sz="1200" dirty="0" err="1" smtClean="0"/>
              <a:t>Roullier</a:t>
            </a:r>
            <a:endParaRPr lang="fr-FR" sz="1200" dirty="0" smtClean="0"/>
          </a:p>
          <a:p>
            <a:r>
              <a:rPr lang="fr-FR" sz="1200" dirty="0" smtClean="0"/>
              <a:t>Architecte : 	</a:t>
            </a:r>
            <a:r>
              <a:rPr lang="fr-FR" sz="1200" dirty="0"/>
              <a:t>Agence d’architecture 	</a:t>
            </a:r>
            <a:br>
              <a:rPr lang="fr-FR" sz="1200" dirty="0"/>
            </a:br>
            <a:r>
              <a:rPr lang="fr-FR" sz="1200" dirty="0"/>
              <a:t>			et d’urbanisme </a:t>
            </a:r>
            <a:br>
              <a:rPr lang="fr-FR" sz="1200" dirty="0"/>
            </a:br>
            <a:r>
              <a:rPr lang="fr-FR" sz="1200" dirty="0"/>
              <a:t>			Jean-Pierre </a:t>
            </a:r>
            <a:r>
              <a:rPr lang="fr-FR" sz="1200" dirty="0" err="1"/>
              <a:t>Meignan</a:t>
            </a:r>
            <a:endParaRPr lang="fr-FR" sz="1200" dirty="0"/>
          </a:p>
          <a:p>
            <a:r>
              <a:rPr lang="fr-FR" sz="1200" dirty="0" smtClean="0"/>
              <a:t>BE : 		BETOM</a:t>
            </a:r>
          </a:p>
          <a:p>
            <a:r>
              <a:rPr lang="fr-FR" sz="1200" dirty="0" smtClean="0"/>
              <a:t>Installateur : 	</a:t>
            </a:r>
            <a:r>
              <a:rPr lang="fr-FR" sz="1200" dirty="0" err="1" smtClean="0"/>
              <a:t>Engie</a:t>
            </a:r>
            <a:r>
              <a:rPr lang="fr-FR" sz="1200" dirty="0" smtClean="0"/>
              <a:t> </a:t>
            </a:r>
            <a:r>
              <a:rPr lang="fr-FR" sz="1200" dirty="0" err="1" smtClean="0"/>
              <a:t>Axima</a:t>
            </a:r>
            <a:endParaRPr lang="fr-FR" sz="1200" dirty="0" smtClean="0"/>
          </a:p>
          <a:p>
            <a:endParaRPr lang="fr-FR" dirty="0"/>
          </a:p>
        </p:txBody>
      </p:sp>
      <p:pic>
        <p:nvPicPr>
          <p:cNvPr id="16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  <p:pic>
        <p:nvPicPr>
          <p:cNvPr id="2054" name="Picture 6" descr="DSC007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>
            <a:fillRect/>
          </a:stretch>
        </p:blipFill>
        <p:spPr bwMode="auto">
          <a:xfrm>
            <a:off x="3732905" y="1373263"/>
            <a:ext cx="3917100" cy="252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33454" y="5523923"/>
            <a:ext cx="198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Régulateurs </a:t>
            </a:r>
            <a:r>
              <a:rPr lang="fr-FR" sz="1200" b="1" dirty="0" err="1" smtClean="0">
                <a:solidFill>
                  <a:srgbClr val="002060"/>
                </a:solidFill>
              </a:rPr>
              <a:t>Easylab</a:t>
            </a:r>
            <a:r>
              <a:rPr lang="fr-FR" sz="1200" dirty="0" smtClean="0">
                <a:solidFill>
                  <a:srgbClr val="002060"/>
                </a:solidFill>
              </a:rPr>
              <a:t> </a:t>
            </a:r>
            <a:r>
              <a:rPr lang="fr-FR" sz="1200" dirty="0" err="1" smtClean="0">
                <a:solidFill>
                  <a:srgbClr val="002060"/>
                </a:solidFill>
              </a:rPr>
              <a:t>Atex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895748" y="3568597"/>
            <a:ext cx="2042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Télécommandes </a:t>
            </a:r>
            <a:r>
              <a:rPr lang="fr-FR" sz="1200" b="1" dirty="0" smtClean="0">
                <a:solidFill>
                  <a:srgbClr val="002060"/>
                </a:solidFill>
              </a:rPr>
              <a:t>BE LCD</a:t>
            </a:r>
            <a:endParaRPr lang="fr-FR" sz="1200" b="1" dirty="0">
              <a:solidFill>
                <a:srgbClr val="00206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4" y="3900743"/>
            <a:ext cx="2149448" cy="15334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52" y="2033344"/>
            <a:ext cx="1341122" cy="13411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62" y="2033344"/>
            <a:ext cx="1694452" cy="13977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95" y="3568597"/>
            <a:ext cx="627018" cy="7541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954" y="4025685"/>
            <a:ext cx="3985674" cy="25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90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prestig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uiExpand="1" build="p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tx1">
                <a:lumMod val="81000"/>
                <a:lumOff val="19000"/>
              </a:schemeClr>
            </a:gs>
            <a:gs pos="100000">
              <a:srgbClr val="00B8F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50" y="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2060"/>
                </a:solidFill>
              </a:rPr>
              <a:t>Institut de Biologie Moléculaire des </a:t>
            </a:r>
            <a:r>
              <a:rPr lang="fr-FR" dirty="0" smtClean="0">
                <a:solidFill>
                  <a:srgbClr val="002060"/>
                </a:solidFill>
              </a:rPr>
              <a:t>Plantes—CNRS de </a:t>
            </a:r>
            <a:r>
              <a:rPr lang="fr-FR" dirty="0" err="1" smtClean="0">
                <a:solidFill>
                  <a:srgbClr val="002060"/>
                </a:solidFill>
              </a:rPr>
              <a:t>StrasBourg</a:t>
            </a:r>
            <a:r>
              <a:rPr lang="fr-FR" dirty="0" smtClean="0">
                <a:solidFill>
                  <a:srgbClr val="002060"/>
                </a:solidFill>
              </a:rPr>
              <a:t> (67)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99370" y="4101792"/>
            <a:ext cx="455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rgbClr val="002060"/>
                </a:solidFill>
              </a:rPr>
              <a:t>© Xavier </a:t>
            </a:r>
            <a:r>
              <a:rPr lang="fr-FR" sz="900" dirty="0" err="1">
                <a:solidFill>
                  <a:srgbClr val="002060"/>
                </a:solidFill>
              </a:rPr>
              <a:t>Boymond</a:t>
            </a:r>
            <a:r>
              <a:rPr lang="fr-FR" sz="900" dirty="0" smtClean="0">
                <a:solidFill>
                  <a:srgbClr val="002060"/>
                </a:solidFill>
              </a:rPr>
              <a:t>— </a:t>
            </a:r>
            <a:r>
              <a:rPr lang="fr-FR" sz="900" dirty="0" err="1" smtClean="0">
                <a:solidFill>
                  <a:srgbClr val="002060"/>
                </a:solidFill>
              </a:rPr>
              <a:t>drlwarchitectes</a:t>
            </a:r>
            <a:endParaRPr lang="fr-FR" sz="9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2016</a:t>
            </a:r>
            <a:endParaRPr lang="fr-FR" sz="1200" dirty="0"/>
          </a:p>
          <a:p>
            <a:r>
              <a:rPr lang="fr-FR" sz="1200" dirty="0" smtClean="0"/>
              <a:t>Client final : 	CNRS</a:t>
            </a:r>
          </a:p>
          <a:p>
            <a:r>
              <a:rPr lang="fr-FR" sz="1200" dirty="0" smtClean="0"/>
              <a:t>Architecte : 	</a:t>
            </a:r>
            <a:r>
              <a:rPr lang="fr-FR" sz="1200" dirty="0" err="1" smtClean="0"/>
              <a:t>drlwarchitectes</a:t>
            </a:r>
            <a:endParaRPr lang="fr-FR" sz="1200" dirty="0" smtClean="0"/>
          </a:p>
          <a:p>
            <a:r>
              <a:rPr lang="fr-FR" sz="1200" dirty="0" smtClean="0"/>
              <a:t>BE : 		SNC </a:t>
            </a:r>
            <a:r>
              <a:rPr lang="fr-FR" sz="1200" dirty="0" err="1" smtClean="0"/>
              <a:t>Lavallin</a:t>
            </a:r>
            <a:endParaRPr lang="fr-FR" sz="1200" dirty="0" smtClean="0"/>
          </a:p>
          <a:p>
            <a:r>
              <a:rPr lang="fr-FR" sz="1200" dirty="0" smtClean="0"/>
              <a:t>Installateur : 	</a:t>
            </a:r>
            <a:r>
              <a:rPr lang="fr-FR" sz="1200" dirty="0" err="1" smtClean="0"/>
              <a:t>Andlauer</a:t>
            </a:r>
            <a:endParaRPr lang="fr-FR" sz="1200" dirty="0" smtClean="0"/>
          </a:p>
          <a:p>
            <a:endParaRPr lang="fr-FR" dirty="0"/>
          </a:p>
        </p:txBody>
      </p:sp>
      <p:pic>
        <p:nvPicPr>
          <p:cNvPr id="1032" name="Picture 8" descr="J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513" y="4857614"/>
            <a:ext cx="862310" cy="119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VF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325" y="1988237"/>
            <a:ext cx="1381300" cy="983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IBMP - Strasbourg - Xavier Boymond - drlw architectes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 b="502"/>
          <a:stretch>
            <a:fillRect/>
          </a:stretch>
        </p:blipFill>
        <p:spPr bwMode="auto">
          <a:xfrm>
            <a:off x="3599370" y="1474593"/>
            <a:ext cx="4041388" cy="260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BF5F9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0037968" y="3154564"/>
            <a:ext cx="2035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Modules auto-</a:t>
            </a:r>
            <a:r>
              <a:rPr lang="fr-FR" sz="1200" dirty="0" err="1" smtClean="0">
                <a:solidFill>
                  <a:srgbClr val="002060"/>
                </a:solidFill>
              </a:rPr>
              <a:t>régulants</a:t>
            </a:r>
            <a:r>
              <a:rPr lang="fr-FR" sz="1200" dirty="0" smtClean="0">
                <a:solidFill>
                  <a:srgbClr val="002060"/>
                </a:solidFill>
              </a:rPr>
              <a:t> </a:t>
            </a:r>
            <a:r>
              <a:rPr lang="fr-FR" sz="1200" b="1" dirty="0" smtClean="0">
                <a:solidFill>
                  <a:srgbClr val="002060"/>
                </a:solidFill>
              </a:rPr>
              <a:t>VFL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2299" y="6086049"/>
            <a:ext cx="159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Caissons terminaux </a:t>
            </a:r>
            <a:br>
              <a:rPr lang="fr-FR" sz="1200" dirty="0" smtClean="0"/>
            </a:br>
            <a:r>
              <a:rPr lang="fr-FR" sz="1200" dirty="0" smtClean="0"/>
              <a:t>avec filtres </a:t>
            </a:r>
            <a:r>
              <a:rPr lang="fr-FR" sz="1200" b="1" dirty="0" smtClean="0"/>
              <a:t>TFC H13</a:t>
            </a:r>
          </a:p>
          <a:p>
            <a:pPr algn="ctr"/>
            <a:endParaRPr lang="fr-FR" sz="120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9" y="4676900"/>
            <a:ext cx="1699172" cy="1349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ZoneTexte 20"/>
          <p:cNvSpPr txBox="1"/>
          <p:nvPr/>
        </p:nvSpPr>
        <p:spPr>
          <a:xfrm>
            <a:off x="7511675" y="6020532"/>
            <a:ext cx="199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Régulateurs à débit</a:t>
            </a:r>
            <a:br>
              <a:rPr lang="fr-FR" sz="1200" dirty="0" smtClean="0"/>
            </a:br>
            <a:r>
              <a:rPr lang="fr-FR" sz="1200" dirty="0" smtClean="0"/>
              <a:t>variable </a:t>
            </a:r>
            <a:r>
              <a:rPr lang="fr-FR" sz="1200" b="1" dirty="0" smtClean="0"/>
              <a:t>TVR</a:t>
            </a:r>
          </a:p>
          <a:p>
            <a:pPr algn="ctr"/>
            <a:endParaRPr lang="fr-FR" sz="12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8" y="4769915"/>
            <a:ext cx="1753682" cy="1123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347098" y="4300150"/>
            <a:ext cx="256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Grilles de ventilation </a:t>
            </a:r>
            <a:r>
              <a:rPr lang="fr-FR" sz="1200" b="1" dirty="0"/>
              <a:t>AH</a:t>
            </a:r>
          </a:p>
          <a:p>
            <a:endParaRPr lang="fr-FR" sz="12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6" y="3437739"/>
            <a:ext cx="1837047" cy="802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54" y="4748958"/>
            <a:ext cx="1248392" cy="112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ZoneTexte 25"/>
          <p:cNvSpPr txBox="1"/>
          <p:nvPr/>
        </p:nvSpPr>
        <p:spPr>
          <a:xfrm>
            <a:off x="3622798" y="5981985"/>
            <a:ext cx="2789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Silencieux à baffles </a:t>
            </a:r>
            <a:br>
              <a:rPr lang="fr-FR" sz="1200" dirty="0" smtClean="0"/>
            </a:br>
            <a:r>
              <a:rPr lang="fr-FR" sz="1200" b="1" dirty="0" smtClean="0"/>
              <a:t>MSA</a:t>
            </a:r>
            <a:r>
              <a:rPr lang="fr-FR" sz="1200" dirty="0" smtClean="0"/>
              <a:t> et </a:t>
            </a:r>
            <a:r>
              <a:rPr lang="fr-FR" sz="1200" b="1" dirty="0" smtClean="0"/>
              <a:t>XSA</a:t>
            </a:r>
          </a:p>
          <a:p>
            <a:pPr algn="ctr"/>
            <a:endParaRPr lang="fr-FR" sz="1200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98" y="4903558"/>
            <a:ext cx="1248392" cy="82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14" y="1908227"/>
            <a:ext cx="1301266" cy="106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ZoneTexte 28"/>
          <p:cNvSpPr txBox="1"/>
          <p:nvPr/>
        </p:nvSpPr>
        <p:spPr>
          <a:xfrm>
            <a:off x="7991659" y="3154564"/>
            <a:ext cx="188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Régulateurs </a:t>
            </a:r>
            <a:r>
              <a:rPr lang="fr-FR" sz="1200" dirty="0" smtClean="0">
                <a:solidFill>
                  <a:srgbClr val="002060"/>
                </a:solidFill>
              </a:rPr>
              <a:t>à débit variable </a:t>
            </a:r>
            <a:r>
              <a:rPr lang="fr-FR" sz="1200" b="1" dirty="0" smtClean="0">
                <a:solidFill>
                  <a:srgbClr val="002060"/>
                </a:solidFill>
              </a:rPr>
              <a:t>VFC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0297717" y="6068378"/>
            <a:ext cx="199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Registres </a:t>
            </a:r>
            <a:r>
              <a:rPr lang="fr-FR" sz="1200" b="1" dirty="0" smtClean="0"/>
              <a:t>JZ</a:t>
            </a:r>
            <a:r>
              <a:rPr lang="fr-FR" sz="1200" dirty="0" smtClean="0"/>
              <a:t> et </a:t>
            </a:r>
            <a:r>
              <a:rPr lang="fr-FR" sz="1200" b="1" dirty="0" smtClean="0"/>
              <a:t>AK</a:t>
            </a:r>
          </a:p>
          <a:p>
            <a:pPr algn="ctr"/>
            <a:endParaRPr lang="fr-FR" sz="1200" dirty="0"/>
          </a:p>
        </p:txBody>
      </p:sp>
      <p:pic>
        <p:nvPicPr>
          <p:cNvPr id="32" name="Espace réservé du contenu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9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">
        <p15:prstTrans prst="pageCurlDoubl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8" grpId="0"/>
      <p:bldP spid="19" grpId="0"/>
      <p:bldP spid="21" grpId="0"/>
      <p:bldP spid="23" grpId="0"/>
      <p:bldP spid="26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8F1"/>
            </a:gs>
            <a:gs pos="100000">
              <a:schemeClr val="tx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50" y="0"/>
            <a:ext cx="8534400" cy="1507067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2060"/>
                </a:solidFill>
              </a:rPr>
              <a:t>Centre hospitalier de </a:t>
            </a:r>
            <a:r>
              <a:rPr lang="fr-FR" sz="3200" dirty="0" smtClean="0">
                <a:solidFill>
                  <a:srgbClr val="002060"/>
                </a:solidFill>
              </a:rPr>
              <a:t/>
            </a:r>
            <a:br>
              <a:rPr lang="fr-FR" sz="3200" dirty="0" smtClean="0">
                <a:solidFill>
                  <a:srgbClr val="002060"/>
                </a:solidFill>
              </a:rPr>
            </a:br>
            <a:r>
              <a:rPr lang="fr-FR" sz="3200" dirty="0" smtClean="0">
                <a:solidFill>
                  <a:srgbClr val="002060"/>
                </a:solidFill>
              </a:rPr>
              <a:t>Carcassonne (11)</a:t>
            </a:r>
            <a:endParaRPr lang="fr-FR" sz="32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502" y="1636508"/>
            <a:ext cx="5173364" cy="3448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3759502" y="5120791"/>
            <a:ext cx="455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2060"/>
                </a:solidFill>
              </a:rPr>
              <a:t>© Guillaume SATRE</a:t>
            </a:r>
            <a:endParaRPr lang="fr-FR" sz="9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2014</a:t>
            </a:r>
          </a:p>
          <a:p>
            <a:r>
              <a:rPr lang="fr-FR" sz="1200" dirty="0" smtClean="0"/>
              <a:t>Client final : 	</a:t>
            </a:r>
            <a:r>
              <a:rPr lang="fr-FR" sz="1200" dirty="0" err="1" smtClean="0"/>
              <a:t>Fondeville</a:t>
            </a:r>
            <a:endParaRPr lang="fr-FR" sz="1200" dirty="0" smtClean="0"/>
          </a:p>
          <a:p>
            <a:r>
              <a:rPr lang="fr-FR" sz="1200" dirty="0" smtClean="0"/>
              <a:t>Architecte : 	AIA Architecte</a:t>
            </a:r>
          </a:p>
          <a:p>
            <a:r>
              <a:rPr lang="fr-FR" sz="1200" dirty="0" smtClean="0"/>
              <a:t>BE : 		AIA Ingénierie</a:t>
            </a:r>
          </a:p>
          <a:p>
            <a:r>
              <a:rPr lang="fr-FR" sz="1200" dirty="0" smtClean="0"/>
              <a:t>Installateur : 	</a:t>
            </a:r>
            <a:r>
              <a:rPr lang="fr-FR" sz="1200" dirty="0" err="1" smtClean="0"/>
              <a:t>Cofely</a:t>
            </a:r>
            <a:r>
              <a:rPr lang="fr-FR" sz="1200" dirty="0" smtClean="0"/>
              <a:t> </a:t>
            </a:r>
            <a:r>
              <a:rPr lang="fr-FR" sz="1200" dirty="0" err="1" smtClean="0"/>
              <a:t>Axima</a:t>
            </a:r>
            <a:endParaRPr lang="fr-FR" sz="1200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712" y="4468396"/>
            <a:ext cx="1828802" cy="119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7" y="3868096"/>
            <a:ext cx="1611150" cy="12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oneTexte 11"/>
          <p:cNvSpPr txBox="1"/>
          <p:nvPr/>
        </p:nvSpPr>
        <p:spPr>
          <a:xfrm>
            <a:off x="756207" y="5136898"/>
            <a:ext cx="2012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Régulateurs à débit constant </a:t>
            </a:r>
            <a:r>
              <a:rPr lang="fr-FR" sz="1200" b="1" dirty="0" smtClean="0">
                <a:solidFill>
                  <a:srgbClr val="002060"/>
                </a:solidFill>
              </a:rPr>
              <a:t>RN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392998" y="3130129"/>
            <a:ext cx="1706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Régulateurs </a:t>
            </a:r>
            <a:r>
              <a:rPr lang="fr-FR" sz="1200" dirty="0" smtClean="0">
                <a:solidFill>
                  <a:srgbClr val="002060"/>
                </a:solidFill>
              </a:rPr>
              <a:t>à débit constant </a:t>
            </a:r>
            <a:r>
              <a:rPr lang="fr-FR" sz="1200" b="1" dirty="0" smtClean="0">
                <a:solidFill>
                  <a:srgbClr val="002060"/>
                </a:solidFill>
              </a:rPr>
              <a:t>VFC-E03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540418" y="5769720"/>
            <a:ext cx="2012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Régulateurs à débit constant </a:t>
            </a:r>
            <a:r>
              <a:rPr lang="fr-FR" sz="1200" b="1" dirty="0" smtClean="0">
                <a:solidFill>
                  <a:srgbClr val="002060"/>
                </a:solidFill>
              </a:rPr>
              <a:t>EN</a:t>
            </a:r>
            <a:endParaRPr lang="fr-FR" sz="1200" b="1" dirty="0">
              <a:solidFill>
                <a:srgbClr val="002060"/>
              </a:solidFill>
            </a:endParaRPr>
          </a:p>
        </p:txBody>
      </p:sp>
      <p:pic>
        <p:nvPicPr>
          <p:cNvPr id="19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98" y="1996081"/>
            <a:ext cx="1706426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48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drap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build="p"/>
      <p:bldP spid="12" grpId="0"/>
      <p:bldP spid="1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tx1">
                <a:lumMod val="81000"/>
                <a:lumOff val="19000"/>
              </a:schemeClr>
            </a:gs>
            <a:gs pos="100000">
              <a:srgbClr val="00B8F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50" y="0"/>
            <a:ext cx="8534400" cy="1507067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002060"/>
                </a:solidFill>
              </a:rPr>
              <a:t>Centre hospitalier de </a:t>
            </a:r>
            <a:br>
              <a:rPr lang="fr-FR" sz="3200" dirty="0" smtClean="0">
                <a:solidFill>
                  <a:srgbClr val="002060"/>
                </a:solidFill>
              </a:rPr>
            </a:br>
            <a:r>
              <a:rPr lang="fr-FR" sz="3200" dirty="0" err="1" smtClean="0">
                <a:solidFill>
                  <a:srgbClr val="002060"/>
                </a:solidFill>
              </a:rPr>
              <a:t>bergerac</a:t>
            </a:r>
            <a:r>
              <a:rPr lang="fr-FR" sz="3200" dirty="0" smtClean="0">
                <a:solidFill>
                  <a:srgbClr val="002060"/>
                </a:solidFill>
              </a:rPr>
              <a:t> (24)</a:t>
            </a:r>
            <a:endParaRPr lang="fr-FR" sz="32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67" y="1218487"/>
            <a:ext cx="4111904" cy="2742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5780818" y="3991296"/>
            <a:ext cx="455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2060"/>
                </a:solidFill>
              </a:rPr>
              <a:t>© D3iles</a:t>
            </a:r>
            <a:endParaRPr lang="fr-FR" sz="900" dirty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88" y="1769803"/>
            <a:ext cx="1969908" cy="140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2" y="3544476"/>
            <a:ext cx="1734163" cy="142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146772" y="5056691"/>
            <a:ext cx="2229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Modules auto-</a:t>
            </a:r>
            <a:r>
              <a:rPr lang="fr-FR" sz="1200" dirty="0" err="1" smtClean="0"/>
              <a:t>régulants</a:t>
            </a:r>
            <a:r>
              <a:rPr lang="fr-FR" sz="1200" dirty="0" smtClean="0"/>
              <a:t> </a:t>
            </a:r>
            <a:r>
              <a:rPr lang="fr-FR" sz="1200" b="1" dirty="0" smtClean="0"/>
              <a:t>VFL</a:t>
            </a:r>
            <a:endParaRPr lang="fr-FR" sz="12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9351388" y="3263016"/>
            <a:ext cx="25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2060"/>
                </a:solidFill>
              </a:rPr>
              <a:t>Poutres climatiques </a:t>
            </a:r>
            <a:r>
              <a:rPr lang="fr-FR" sz="1200" b="1" dirty="0" smtClean="0">
                <a:solidFill>
                  <a:srgbClr val="002060"/>
                </a:solidFill>
              </a:rPr>
              <a:t>DID632</a:t>
            </a:r>
          </a:p>
          <a:p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2016</a:t>
            </a:r>
          </a:p>
          <a:p>
            <a:r>
              <a:rPr lang="fr-FR" sz="1200" dirty="0" smtClean="0"/>
              <a:t>Client final : 	Cari – Groupe FAYAT</a:t>
            </a:r>
          </a:p>
          <a:p>
            <a:r>
              <a:rPr lang="fr-FR" sz="1200" dirty="0" smtClean="0"/>
              <a:t>Architecte : 	BDM Architectes,</a:t>
            </a:r>
            <a:br>
              <a:rPr lang="fr-FR" sz="1200" dirty="0" smtClean="0"/>
            </a:br>
            <a:r>
              <a:rPr lang="fr-FR" sz="1200" dirty="0" smtClean="0"/>
              <a:t>			</a:t>
            </a:r>
            <a:r>
              <a:rPr lang="fr-FR" sz="1200" dirty="0" err="1" smtClean="0"/>
              <a:t>Cauty</a:t>
            </a:r>
            <a:r>
              <a:rPr lang="fr-FR" sz="1200" dirty="0" smtClean="0"/>
              <a:t> </a:t>
            </a:r>
            <a:r>
              <a:rPr lang="fr-FR" sz="1200" dirty="0" err="1" smtClean="0"/>
              <a:t>Laparra</a:t>
            </a:r>
            <a:endParaRPr lang="fr-FR" sz="1200" dirty="0" smtClean="0"/>
          </a:p>
          <a:p>
            <a:r>
              <a:rPr lang="fr-FR" sz="1200" dirty="0" smtClean="0"/>
              <a:t>BE : 		</a:t>
            </a:r>
            <a:r>
              <a:rPr lang="fr-FR" sz="1200" dirty="0" err="1" smtClean="0"/>
              <a:t>Ingérop</a:t>
            </a:r>
            <a:endParaRPr lang="fr-FR" sz="1200" dirty="0" smtClean="0"/>
          </a:p>
          <a:p>
            <a:r>
              <a:rPr lang="fr-FR" sz="1200" dirty="0" smtClean="0"/>
              <a:t>Installateur : 	Hervé Thermique</a:t>
            </a:r>
          </a:p>
          <a:p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928256" y="6193418"/>
            <a:ext cx="2582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Régulateurs de pression </a:t>
            </a:r>
            <a:r>
              <a:rPr lang="fr-FR" sz="1200" b="1" dirty="0" smtClean="0"/>
              <a:t>TVR-BR3</a:t>
            </a:r>
            <a:endParaRPr lang="fr-FR" sz="1200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06" y="4836299"/>
            <a:ext cx="1977080" cy="126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Espace réservé du contenu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01" y="4074230"/>
            <a:ext cx="3665600" cy="244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3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wind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build="p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8F1"/>
            </a:gs>
            <a:gs pos="100000">
              <a:schemeClr val="tx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50" y="0"/>
            <a:ext cx="8534400" cy="1507067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002060"/>
                </a:solidFill>
              </a:rPr>
              <a:t>Bâtiment de recherche de l’Institut du végétal – Angers (49)</a:t>
            </a:r>
            <a:endParaRPr lang="fr-FR" sz="32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14" y="1690901"/>
            <a:ext cx="5173364" cy="3819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3562962" y="5572321"/>
            <a:ext cx="455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2060"/>
                </a:solidFill>
              </a:rPr>
              <a:t>© </a:t>
            </a:r>
            <a:r>
              <a:rPr lang="fr-FR" sz="900" dirty="0" err="1" smtClean="0">
                <a:solidFill>
                  <a:srgbClr val="002060"/>
                </a:solidFill>
              </a:rPr>
              <a:t>Chabanne</a:t>
            </a:r>
            <a:r>
              <a:rPr lang="fr-FR" sz="900" dirty="0" smtClean="0">
                <a:solidFill>
                  <a:srgbClr val="002060"/>
                </a:solidFill>
              </a:rPr>
              <a:t> + </a:t>
            </a:r>
            <a:r>
              <a:rPr lang="fr-FR" sz="900" dirty="0" err="1" smtClean="0">
                <a:solidFill>
                  <a:srgbClr val="002060"/>
                </a:solidFill>
              </a:rPr>
              <a:t>Partenaires|Photographe</a:t>
            </a:r>
            <a:r>
              <a:rPr lang="fr-FR" sz="900" dirty="0" smtClean="0">
                <a:solidFill>
                  <a:srgbClr val="002060"/>
                </a:solidFill>
              </a:rPr>
              <a:t> : Guillaume </a:t>
            </a:r>
            <a:r>
              <a:rPr lang="fr-FR" sz="900" dirty="0" err="1" smtClean="0">
                <a:solidFill>
                  <a:srgbClr val="002060"/>
                </a:solidFill>
              </a:rPr>
              <a:t>Gueri</a:t>
            </a:r>
            <a:endParaRPr lang="fr-FR" sz="900" dirty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735" y="2133029"/>
            <a:ext cx="2108886" cy="1078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0" y="4025512"/>
            <a:ext cx="1977080" cy="142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306562" y="5526154"/>
            <a:ext cx="2263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Caissons gaines </a:t>
            </a:r>
            <a:r>
              <a:rPr lang="fr-FR" sz="1200" dirty="0" err="1" smtClean="0">
                <a:solidFill>
                  <a:srgbClr val="002060"/>
                </a:solidFill>
              </a:rPr>
              <a:t>sécuritifs</a:t>
            </a:r>
            <a:r>
              <a:rPr lang="fr-FR" sz="1200" dirty="0" smtClean="0">
                <a:solidFill>
                  <a:srgbClr val="002060"/>
                </a:solidFill>
              </a:rPr>
              <a:t> </a:t>
            </a:r>
            <a:r>
              <a:rPr lang="fr-FR" sz="1200" b="1" dirty="0" smtClean="0">
                <a:solidFill>
                  <a:srgbClr val="002060"/>
                </a:solidFill>
              </a:rPr>
              <a:t>KSFS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241243" y="3386902"/>
            <a:ext cx="224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2060"/>
                </a:solidFill>
              </a:rPr>
              <a:t>Clapets coupe-feu </a:t>
            </a:r>
            <a:r>
              <a:rPr lang="fr-FR" sz="1200" b="1" dirty="0" smtClean="0">
                <a:solidFill>
                  <a:srgbClr val="002060"/>
                </a:solidFill>
              </a:rPr>
              <a:t>FKRS-EU</a:t>
            </a:r>
          </a:p>
          <a:p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2015</a:t>
            </a:r>
          </a:p>
          <a:p>
            <a:r>
              <a:rPr lang="fr-FR" sz="1200" dirty="0" smtClean="0"/>
              <a:t>Client final : 	SPLA de l’Anjou</a:t>
            </a:r>
          </a:p>
          <a:p>
            <a:r>
              <a:rPr lang="fr-FR" sz="1200" dirty="0" smtClean="0"/>
              <a:t>Architecte : 	</a:t>
            </a:r>
            <a:r>
              <a:rPr lang="fr-FR" sz="1200" dirty="0" err="1" smtClean="0"/>
              <a:t>Chabanne</a:t>
            </a:r>
            <a:r>
              <a:rPr lang="fr-FR" sz="1200" dirty="0" smtClean="0"/>
              <a:t> + Partenaires</a:t>
            </a:r>
          </a:p>
          <a:p>
            <a:r>
              <a:rPr lang="fr-FR" sz="1200" dirty="0" smtClean="0"/>
              <a:t>BE : 		</a:t>
            </a:r>
            <a:r>
              <a:rPr lang="fr-FR" sz="1200" dirty="0" err="1" smtClean="0"/>
              <a:t>Ceris</a:t>
            </a:r>
            <a:r>
              <a:rPr lang="fr-FR" sz="1200" dirty="0" smtClean="0"/>
              <a:t> Ingénierie</a:t>
            </a:r>
          </a:p>
          <a:p>
            <a:r>
              <a:rPr lang="fr-FR" sz="1200" dirty="0" smtClean="0"/>
              <a:t>Installateur : 	</a:t>
            </a:r>
            <a:r>
              <a:rPr lang="fr-FR" sz="1200" dirty="0" err="1" smtClean="0"/>
              <a:t>Cofely</a:t>
            </a:r>
            <a:r>
              <a:rPr lang="fr-FR" sz="1200" dirty="0" smtClean="0"/>
              <a:t> </a:t>
            </a:r>
            <a:r>
              <a:rPr lang="fr-FR" sz="1200" dirty="0" err="1" smtClean="0"/>
              <a:t>Axima</a:t>
            </a:r>
            <a:endParaRPr lang="fr-FR" sz="1200" dirty="0" smtClean="0"/>
          </a:p>
          <a:p>
            <a:endParaRPr lang="fr-FR" dirty="0"/>
          </a:p>
        </p:txBody>
      </p:sp>
      <p:pic>
        <p:nvPicPr>
          <p:cNvPr id="17" name="Espace réservé du contenu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4000">
        <p14:prism isInverted="1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tx1">
                <a:lumMod val="81000"/>
                <a:lumOff val="19000"/>
              </a:schemeClr>
            </a:gs>
            <a:gs pos="100000">
              <a:srgbClr val="00B8F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51" y="1351895"/>
            <a:ext cx="1948134" cy="146110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50" y="0"/>
            <a:ext cx="9992026" cy="1507067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Siège administratif et centre d’innovation </a:t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et de développement </a:t>
            </a:r>
            <a:r>
              <a:rPr lang="fr-FR" dirty="0" err="1" smtClean="0">
                <a:solidFill>
                  <a:srgbClr val="002060"/>
                </a:solidFill>
              </a:rPr>
              <a:t>kronenbourg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à </a:t>
            </a:r>
            <a:r>
              <a:rPr lang="fr-FR" dirty="0" err="1" smtClean="0">
                <a:solidFill>
                  <a:srgbClr val="002060"/>
                </a:solidFill>
              </a:rPr>
              <a:t>obernai</a:t>
            </a:r>
            <a:r>
              <a:rPr lang="fr-FR" dirty="0" smtClean="0">
                <a:solidFill>
                  <a:srgbClr val="002060"/>
                </a:solidFill>
              </a:rPr>
              <a:t> (67)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24" y="1206815"/>
            <a:ext cx="4581234" cy="3435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3379505" y="4622073"/>
            <a:ext cx="455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2060"/>
                </a:solidFill>
              </a:rPr>
              <a:t>© Brasserie Kronenbourg – Obernai 2014</a:t>
            </a:r>
            <a:endParaRPr lang="fr-FR" sz="900" dirty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377167" y="6533111"/>
            <a:ext cx="290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Diffuseurs </a:t>
            </a:r>
            <a:r>
              <a:rPr lang="fr-FR" sz="1200" dirty="0"/>
              <a:t>à jet hélicoïdal </a:t>
            </a:r>
            <a:r>
              <a:rPr lang="fr-FR" sz="1200" b="1" dirty="0" smtClean="0"/>
              <a:t>AIRNAMIC</a:t>
            </a:r>
            <a:endParaRPr lang="fr-FR" sz="12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8694949" y="2619045"/>
            <a:ext cx="18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2060"/>
                </a:solidFill>
              </a:rPr>
              <a:t>Diffuseurs à fentes </a:t>
            </a:r>
            <a:r>
              <a:rPr lang="fr-FR" sz="1200" b="1" dirty="0" smtClean="0">
                <a:solidFill>
                  <a:srgbClr val="002060"/>
                </a:solidFill>
              </a:rPr>
              <a:t>ALS</a:t>
            </a:r>
          </a:p>
          <a:p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2014</a:t>
            </a:r>
          </a:p>
          <a:p>
            <a:r>
              <a:rPr lang="fr-FR" sz="1200" dirty="0" smtClean="0"/>
              <a:t>Client final : 	Groupe </a:t>
            </a:r>
            <a:r>
              <a:rPr lang="fr-FR" sz="1200" dirty="0" err="1" smtClean="0"/>
              <a:t>Karlsberg</a:t>
            </a:r>
            <a:endParaRPr lang="fr-FR" sz="1200" dirty="0" smtClean="0"/>
          </a:p>
          <a:p>
            <a:r>
              <a:rPr lang="fr-FR" sz="1200" dirty="0" smtClean="0"/>
              <a:t>Architecte : 	S&amp;AA Architectes</a:t>
            </a:r>
          </a:p>
          <a:p>
            <a:r>
              <a:rPr lang="fr-FR" sz="1200" dirty="0" smtClean="0"/>
              <a:t>BE : 		OTE</a:t>
            </a:r>
          </a:p>
          <a:p>
            <a:r>
              <a:rPr lang="fr-FR" sz="1200" dirty="0" smtClean="0"/>
              <a:t>Installateur : 	</a:t>
            </a:r>
            <a:r>
              <a:rPr lang="fr-FR" sz="1200" dirty="0" err="1" smtClean="0"/>
              <a:t>Lohner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453024" y="6526434"/>
            <a:ext cx="2608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Diffuseurs </a:t>
            </a:r>
            <a:r>
              <a:rPr lang="fr-FR" sz="1200" dirty="0" smtClean="0"/>
              <a:t>à jet hélicoïdal </a:t>
            </a:r>
            <a:r>
              <a:rPr lang="fr-FR" sz="1200" b="1" dirty="0" smtClean="0"/>
              <a:t>XARTO</a:t>
            </a:r>
          </a:p>
          <a:p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316719" y="4829446"/>
            <a:ext cx="1821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Systèmes </a:t>
            </a:r>
            <a:r>
              <a:rPr lang="fr-FR" sz="1200" b="1" dirty="0" err="1" smtClean="0"/>
              <a:t>Easylab</a:t>
            </a:r>
            <a:r>
              <a:rPr lang="fr-FR" sz="1200" dirty="0" smtClean="0"/>
              <a:t> </a:t>
            </a:r>
            <a:endParaRPr lang="fr-FR" sz="1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8694949" y="4434111"/>
            <a:ext cx="256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Grilles de ventilation </a:t>
            </a:r>
            <a:r>
              <a:rPr lang="fr-FR" sz="1200" b="1" dirty="0"/>
              <a:t>AH</a:t>
            </a:r>
          </a:p>
          <a:p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699" y="5171832"/>
            <a:ext cx="1260988" cy="1258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24616" y="5143603"/>
            <a:ext cx="1581261" cy="1184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37" y="3571700"/>
            <a:ext cx="1837047" cy="802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Espace réservé du contenu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2" y="5149444"/>
            <a:ext cx="1238164" cy="10213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1" y="3473185"/>
            <a:ext cx="1670542" cy="119175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148" y="4732162"/>
            <a:ext cx="220980" cy="15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4000">
        <p14:reveal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build="p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8F1"/>
            </a:gs>
            <a:gs pos="100000">
              <a:schemeClr val="tx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50" y="0"/>
            <a:ext cx="8534400" cy="1507067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002060"/>
                </a:solidFill>
              </a:rPr>
              <a:t>Laboratoire de biologie </a:t>
            </a:r>
            <a:r>
              <a:rPr lang="fr-FR" sz="3200" dirty="0" err="1" smtClean="0">
                <a:solidFill>
                  <a:srgbClr val="002060"/>
                </a:solidFill>
              </a:rPr>
              <a:t>prébios</a:t>
            </a:r>
            <a:r>
              <a:rPr lang="fr-FR" sz="3200" dirty="0" smtClean="0">
                <a:solidFill>
                  <a:srgbClr val="002060"/>
                </a:solidFill>
              </a:rPr>
              <a:t> à </a:t>
            </a:r>
            <a:r>
              <a:rPr lang="fr-FR" sz="3200" dirty="0" err="1" smtClean="0">
                <a:solidFill>
                  <a:srgbClr val="002060"/>
                </a:solidFill>
              </a:rPr>
              <a:t>poitiers</a:t>
            </a:r>
            <a:r>
              <a:rPr lang="fr-FR" sz="3200" dirty="0" smtClean="0">
                <a:solidFill>
                  <a:srgbClr val="002060"/>
                </a:solidFill>
              </a:rPr>
              <a:t> (86)</a:t>
            </a:r>
            <a:endParaRPr lang="fr-FR" sz="32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32" y="947378"/>
            <a:ext cx="5173364" cy="2328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ZoneTexte 9"/>
          <p:cNvSpPr txBox="1"/>
          <p:nvPr/>
        </p:nvSpPr>
        <p:spPr>
          <a:xfrm>
            <a:off x="4211303" y="3299495"/>
            <a:ext cx="4555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2060"/>
                </a:solidFill>
              </a:rPr>
              <a:t>© Agence Duclos – Gaudin </a:t>
            </a:r>
            <a:r>
              <a:rPr lang="fr-FR" sz="900" dirty="0" err="1" smtClean="0">
                <a:solidFill>
                  <a:srgbClr val="002060"/>
                </a:solidFill>
              </a:rPr>
              <a:t>Riboulot</a:t>
            </a:r>
            <a:r>
              <a:rPr lang="fr-FR" sz="900" dirty="0" smtClean="0">
                <a:solidFill>
                  <a:srgbClr val="002060"/>
                </a:solidFill>
              </a:rPr>
              <a:t> Architectes</a:t>
            </a:r>
            <a:br>
              <a:rPr lang="fr-FR" sz="900" dirty="0" smtClean="0">
                <a:solidFill>
                  <a:srgbClr val="002060"/>
                </a:solidFill>
              </a:rPr>
            </a:br>
            <a:r>
              <a:rPr lang="fr-FR" sz="900" dirty="0" smtClean="0">
                <a:solidFill>
                  <a:srgbClr val="002060"/>
                </a:solidFill>
              </a:rPr>
              <a:t>Infographe GROUPE A5</a:t>
            </a:r>
            <a:endParaRPr lang="fr-FR" sz="900" dirty="0">
              <a:solidFill>
                <a:srgbClr val="00206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163826" y="5921554"/>
            <a:ext cx="2186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Diffuseurs plafonniers </a:t>
            </a:r>
            <a:br>
              <a:rPr lang="fr-FR" sz="1200" dirty="0" smtClean="0">
                <a:solidFill>
                  <a:srgbClr val="002060"/>
                </a:solidFill>
              </a:rPr>
            </a:br>
            <a:r>
              <a:rPr lang="fr-FR" sz="1200" b="1" dirty="0" smtClean="0">
                <a:solidFill>
                  <a:srgbClr val="002060"/>
                </a:solidFill>
              </a:rPr>
              <a:t>ADLR</a:t>
            </a:r>
            <a:endParaRPr lang="fr-FR" sz="1200" b="1" dirty="0">
              <a:solidFill>
                <a:srgbClr val="00206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48478" y="5144850"/>
            <a:ext cx="159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2060"/>
                </a:solidFill>
              </a:rPr>
              <a:t>Caissons terminaux </a:t>
            </a:r>
            <a:br>
              <a:rPr lang="fr-FR" sz="1200" dirty="0" smtClean="0">
                <a:solidFill>
                  <a:srgbClr val="002060"/>
                </a:solidFill>
              </a:rPr>
            </a:br>
            <a:r>
              <a:rPr lang="fr-FR" sz="1200" dirty="0" smtClean="0">
                <a:solidFill>
                  <a:srgbClr val="002060"/>
                </a:solidFill>
              </a:rPr>
              <a:t>avec filtres </a:t>
            </a:r>
            <a:r>
              <a:rPr lang="fr-FR" sz="1200" b="1" dirty="0" smtClean="0">
                <a:solidFill>
                  <a:srgbClr val="002060"/>
                </a:solidFill>
              </a:rPr>
              <a:t>TFC</a:t>
            </a:r>
          </a:p>
          <a:p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2014</a:t>
            </a:r>
          </a:p>
          <a:p>
            <a:r>
              <a:rPr lang="fr-FR" sz="1200" dirty="0" smtClean="0"/>
              <a:t>Client final : 	Université de Poitiers</a:t>
            </a:r>
          </a:p>
          <a:p>
            <a:r>
              <a:rPr lang="fr-FR" sz="1200" dirty="0" smtClean="0"/>
              <a:t>Architecte : 	Agence Duclos, </a:t>
            </a:r>
            <a:br>
              <a:rPr lang="fr-FR" sz="1200" dirty="0" smtClean="0"/>
            </a:br>
            <a:r>
              <a:rPr lang="fr-FR" sz="1200" dirty="0"/>
              <a:t>	</a:t>
            </a:r>
            <a:r>
              <a:rPr lang="fr-FR" sz="1200" dirty="0" smtClean="0"/>
              <a:t>		Gaudin </a:t>
            </a:r>
            <a:r>
              <a:rPr lang="fr-FR" sz="1200" dirty="0" err="1" smtClean="0"/>
              <a:t>Riboulot</a:t>
            </a:r>
            <a:r>
              <a:rPr lang="fr-FR" sz="1200" dirty="0" smtClean="0"/>
              <a:t>, </a:t>
            </a:r>
            <a:br>
              <a:rPr lang="fr-FR" sz="1200" dirty="0" smtClean="0"/>
            </a:br>
            <a:r>
              <a:rPr lang="fr-FR" sz="1200" dirty="0" smtClean="0"/>
              <a:t>			Architectes Associés</a:t>
            </a:r>
          </a:p>
          <a:p>
            <a:r>
              <a:rPr lang="fr-FR" sz="1200" dirty="0" smtClean="0"/>
              <a:t>BE : 		</a:t>
            </a:r>
            <a:r>
              <a:rPr lang="fr-FR" sz="1200" dirty="0" err="1" smtClean="0"/>
              <a:t>Poureau</a:t>
            </a:r>
            <a:endParaRPr lang="fr-FR" sz="1200" dirty="0" smtClean="0"/>
          </a:p>
          <a:p>
            <a:r>
              <a:rPr lang="fr-FR" sz="1200" dirty="0" smtClean="0"/>
              <a:t>Installateur : 	</a:t>
            </a:r>
            <a:r>
              <a:rPr lang="fr-FR" sz="1200" dirty="0" err="1" smtClean="0"/>
              <a:t>Cofely</a:t>
            </a:r>
            <a:r>
              <a:rPr lang="fr-FR" sz="1200" dirty="0" smtClean="0"/>
              <a:t> </a:t>
            </a:r>
            <a:r>
              <a:rPr lang="fr-FR" sz="1200" dirty="0" err="1" smtClean="0"/>
              <a:t>Axima</a:t>
            </a:r>
            <a:endParaRPr lang="fr-FR" sz="1200" dirty="0" smtClean="0"/>
          </a:p>
          <a:p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519735" y="6122968"/>
            <a:ext cx="191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Régulateurs à débit</a:t>
            </a:r>
            <a:br>
              <a:rPr lang="fr-FR" sz="1200" dirty="0" smtClean="0">
                <a:solidFill>
                  <a:srgbClr val="002060"/>
                </a:solidFill>
              </a:rPr>
            </a:br>
            <a:r>
              <a:rPr lang="fr-FR" sz="1200" dirty="0" smtClean="0">
                <a:solidFill>
                  <a:srgbClr val="002060"/>
                </a:solidFill>
              </a:rPr>
              <a:t>constant </a:t>
            </a:r>
            <a:r>
              <a:rPr lang="fr-FR" sz="1200" b="1" dirty="0" smtClean="0">
                <a:solidFill>
                  <a:srgbClr val="002060"/>
                </a:solidFill>
              </a:rPr>
              <a:t>RN</a:t>
            </a:r>
          </a:p>
          <a:p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251265" y="5065209"/>
            <a:ext cx="199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Régulateurs à débit</a:t>
            </a:r>
            <a:br>
              <a:rPr lang="fr-FR" sz="1200" dirty="0" smtClean="0">
                <a:solidFill>
                  <a:srgbClr val="002060"/>
                </a:solidFill>
              </a:rPr>
            </a:br>
            <a:r>
              <a:rPr lang="fr-FR" sz="1200" dirty="0" smtClean="0">
                <a:solidFill>
                  <a:srgbClr val="002060"/>
                </a:solidFill>
              </a:rPr>
              <a:t>variable </a:t>
            </a:r>
            <a:r>
              <a:rPr lang="fr-FR" sz="1200" b="1" dirty="0" smtClean="0">
                <a:solidFill>
                  <a:srgbClr val="002060"/>
                </a:solidFill>
              </a:rPr>
              <a:t>TVR</a:t>
            </a:r>
          </a:p>
          <a:p>
            <a:pPr algn="ctr"/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805796" y="6156109"/>
            <a:ext cx="2019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2060"/>
                </a:solidFill>
              </a:rPr>
              <a:t>Clapets de fermeture </a:t>
            </a:r>
            <a:r>
              <a:rPr lang="fr-FR" sz="1200" b="1" dirty="0" smtClean="0">
                <a:solidFill>
                  <a:srgbClr val="002060"/>
                </a:solidFill>
              </a:rPr>
              <a:t>AK</a:t>
            </a:r>
          </a:p>
          <a:p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9805796" y="3372063"/>
            <a:ext cx="157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Baffles </a:t>
            </a:r>
            <a:r>
              <a:rPr lang="fr-FR" sz="1200" b="1" dirty="0" smtClean="0">
                <a:solidFill>
                  <a:srgbClr val="002060"/>
                </a:solidFill>
              </a:rPr>
              <a:t>MKA</a:t>
            </a:r>
          </a:p>
          <a:p>
            <a:endParaRPr lang="fr-FR" sz="1200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3" y="4725385"/>
            <a:ext cx="1169772" cy="1103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28" y="3735701"/>
            <a:ext cx="1699172" cy="1349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35" y="4639126"/>
            <a:ext cx="1912276" cy="1424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64" y="3735701"/>
            <a:ext cx="1999950" cy="1281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96" y="1621989"/>
            <a:ext cx="1573074" cy="1653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21" y="4725385"/>
            <a:ext cx="1603510" cy="1375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Espace réservé du contenu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prestig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build="p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tx1">
                <a:lumMod val="81000"/>
                <a:lumOff val="19000"/>
              </a:schemeClr>
            </a:gs>
            <a:gs pos="100000">
              <a:srgbClr val="00B8F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850" y="0"/>
            <a:ext cx="8534400" cy="1507067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002060"/>
                </a:solidFill>
              </a:rPr>
              <a:t>Laboratoire central </a:t>
            </a:r>
            <a:r>
              <a:rPr lang="fr-FR" sz="3200" dirty="0" err="1" smtClean="0">
                <a:solidFill>
                  <a:srgbClr val="002060"/>
                </a:solidFill>
              </a:rPr>
              <a:t>terrena</a:t>
            </a:r>
            <a:r>
              <a:rPr lang="fr-FR" sz="3200" dirty="0" smtClean="0">
                <a:solidFill>
                  <a:srgbClr val="002060"/>
                </a:solidFill>
              </a:rPr>
              <a:t> </a:t>
            </a:r>
            <a:br>
              <a:rPr lang="fr-FR" sz="3200" dirty="0" smtClean="0">
                <a:solidFill>
                  <a:srgbClr val="002060"/>
                </a:solidFill>
              </a:rPr>
            </a:br>
            <a:r>
              <a:rPr lang="fr-FR" sz="3200" dirty="0" smtClean="0">
                <a:solidFill>
                  <a:srgbClr val="002060"/>
                </a:solidFill>
              </a:rPr>
              <a:t>à </a:t>
            </a:r>
            <a:r>
              <a:rPr lang="fr-FR" sz="3200" dirty="0" err="1" smtClean="0">
                <a:solidFill>
                  <a:srgbClr val="002060"/>
                </a:solidFill>
              </a:rPr>
              <a:t>ancenis</a:t>
            </a:r>
            <a:r>
              <a:rPr lang="fr-FR" sz="3200" dirty="0" smtClean="0">
                <a:solidFill>
                  <a:srgbClr val="002060"/>
                </a:solidFill>
              </a:rPr>
              <a:t> (44)</a:t>
            </a:r>
            <a:endParaRPr lang="fr-FR" sz="3200" dirty="0">
              <a:solidFill>
                <a:srgbClr val="00206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85222" y="4551334"/>
            <a:ext cx="455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>
                <a:solidFill>
                  <a:srgbClr val="002060"/>
                </a:solidFill>
              </a:rPr>
              <a:t>© </a:t>
            </a:r>
            <a:r>
              <a:rPr lang="fr-FR" sz="900" dirty="0" err="1" smtClean="0">
                <a:solidFill>
                  <a:srgbClr val="002060"/>
                </a:solidFill>
              </a:rPr>
              <a:t>Terrena</a:t>
            </a:r>
            <a:r>
              <a:rPr lang="fr-FR" sz="900" dirty="0" smtClean="0">
                <a:solidFill>
                  <a:srgbClr val="002060"/>
                </a:solidFill>
              </a:rPr>
              <a:t> Innovation – Laboratoire Central, Ancenis</a:t>
            </a:r>
            <a:endParaRPr lang="fr-FR" sz="900" dirty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66" y="5057925"/>
            <a:ext cx="1248392" cy="883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96" y="3550493"/>
            <a:ext cx="1574743" cy="157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/>
          <p:cNvSpPr txBox="1"/>
          <p:nvPr/>
        </p:nvSpPr>
        <p:spPr>
          <a:xfrm>
            <a:off x="597958" y="5213123"/>
            <a:ext cx="2406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Diffuseurs à jet hélicoïdal </a:t>
            </a:r>
            <a:r>
              <a:rPr lang="fr-FR" sz="1200" b="1" dirty="0" smtClean="0"/>
              <a:t>VDW</a:t>
            </a:r>
            <a:endParaRPr lang="fr-FR" sz="12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7520895" y="6033450"/>
            <a:ext cx="186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Stations de mesure </a:t>
            </a:r>
            <a:br>
              <a:rPr lang="fr-FR" sz="1200" dirty="0" smtClean="0"/>
            </a:br>
            <a:r>
              <a:rPr lang="fr-FR" sz="1200" b="1" dirty="0" smtClean="0"/>
              <a:t>VMRK PB0</a:t>
            </a:r>
          </a:p>
          <a:p>
            <a:pPr algn="ctr"/>
            <a:endParaRPr lang="fr-FR" sz="1200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</p:nvPr>
        </p:nvSpPr>
        <p:spPr>
          <a:xfrm>
            <a:off x="48332" y="868178"/>
            <a:ext cx="8534400" cy="3615267"/>
          </a:xfrm>
        </p:spPr>
        <p:txBody>
          <a:bodyPr/>
          <a:lstStyle/>
          <a:p>
            <a:r>
              <a:rPr lang="fr-FR" sz="1200" dirty="0" smtClean="0"/>
              <a:t>Réalisation : 	2014</a:t>
            </a:r>
          </a:p>
          <a:p>
            <a:r>
              <a:rPr lang="fr-FR" sz="1200" dirty="0" smtClean="0"/>
              <a:t>Client final : 	</a:t>
            </a:r>
            <a:r>
              <a:rPr lang="fr-FR" sz="1200" dirty="0" err="1" smtClean="0"/>
              <a:t>Terrena</a:t>
            </a:r>
            <a:endParaRPr lang="fr-FR" sz="1200" dirty="0" smtClean="0"/>
          </a:p>
          <a:p>
            <a:r>
              <a:rPr lang="fr-FR" sz="1200" dirty="0" smtClean="0"/>
              <a:t>Architecte : 	</a:t>
            </a:r>
            <a:r>
              <a:rPr lang="fr-FR" sz="1200" dirty="0" err="1" smtClean="0"/>
              <a:t>Pingat</a:t>
            </a:r>
            <a:r>
              <a:rPr lang="fr-FR" sz="1200" dirty="0" smtClean="0"/>
              <a:t> Architectes (Rouen)</a:t>
            </a:r>
          </a:p>
          <a:p>
            <a:r>
              <a:rPr lang="fr-FR" sz="1200" dirty="0" smtClean="0"/>
              <a:t>BE : 		SNC </a:t>
            </a:r>
            <a:r>
              <a:rPr lang="fr-FR" sz="1200" dirty="0" err="1" smtClean="0"/>
              <a:t>Lavallin</a:t>
            </a:r>
            <a:r>
              <a:rPr lang="fr-FR" sz="1200" dirty="0" smtClean="0"/>
              <a:t> Agro</a:t>
            </a:r>
          </a:p>
          <a:p>
            <a:r>
              <a:rPr lang="fr-FR" sz="1200" dirty="0" smtClean="0"/>
              <a:t>Installateur : 	Monier</a:t>
            </a:r>
          </a:p>
          <a:p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73" y="1756951"/>
            <a:ext cx="1607161" cy="1011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9076358" y="2866851"/>
            <a:ext cx="230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002060"/>
                </a:solidFill>
              </a:rPr>
              <a:t>Diffuseurs pour laboratoire </a:t>
            </a:r>
            <a:r>
              <a:rPr lang="fr-FR" sz="1200" b="1" dirty="0" smtClean="0">
                <a:solidFill>
                  <a:srgbClr val="002060"/>
                </a:solidFill>
              </a:rPr>
              <a:t>PROCONDIF</a:t>
            </a:r>
          </a:p>
          <a:p>
            <a:pPr algn="ctr"/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40369" y="6121196"/>
            <a:ext cx="17666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Régulateurs </a:t>
            </a:r>
            <a:r>
              <a:rPr lang="fr-FR" sz="1200" b="1" dirty="0" smtClean="0"/>
              <a:t>TVZ ELAB</a:t>
            </a:r>
            <a:endParaRPr lang="fr-FR" sz="1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22" y="1242745"/>
            <a:ext cx="4915076" cy="3276716"/>
          </a:xfrm>
          <a:prstGeom prst="rect">
            <a:avLst/>
          </a:prstGeom>
        </p:spPr>
      </p:pic>
      <p:pic>
        <p:nvPicPr>
          <p:cNvPr id="21" name="Espace réservé du contenu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95" y="374741"/>
            <a:ext cx="843746" cy="8437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64" y="4926229"/>
            <a:ext cx="2050698" cy="11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4000">
        <p14:rippl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build="p"/>
      <p:bldP spid="17" grpId="0"/>
      <p:bldP spid="19" grpId="0"/>
    </p:bldLst>
  </p:timing>
</p:sld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C2D2E80C202D4981B2D59D52186A16" ma:contentTypeVersion="1" ma:contentTypeDescription="Crée un document." ma:contentTypeScope="" ma:versionID="8b4b84455c02d5b0115cc00ac1733b16">
  <xsd:schema xmlns:xsd="http://www.w3.org/2001/XMLSchema" xmlns:xs="http://www.w3.org/2001/XMLSchema" xmlns:p="http://schemas.microsoft.com/office/2006/metadata/properties" xmlns:ns2="2ea84182-c0cd-4eb3-a791-7c1d6c4089d1" targetNamespace="http://schemas.microsoft.com/office/2006/metadata/properties" ma:root="true" ma:fieldsID="bda39378f4c2e36c829e27da3a5d8a6c" ns2:_="">
    <xsd:import namespace="2ea84182-c0cd-4eb3-a791-7c1d6c4089d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a84182-c0cd-4eb3-a791-7c1d6c4089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66AD05-A43F-4412-BC64-EDA8646418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a84182-c0cd-4eb3-a791-7c1d6c4089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5B71D9-98B8-40DC-A5A9-7DF26D645C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762ECA-8668-4DFE-B280-D4963FD492CE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2ea84182-c0cd-4eb3-a791-7c1d6c4089d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1376</TotalTime>
  <Words>312</Words>
  <Application>Microsoft Office PowerPoint</Application>
  <PresentationFormat>Grand écran</PresentationFormat>
  <Paragraphs>107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Century Gothic</vt:lpstr>
      <vt:lpstr>Wingdings 3</vt:lpstr>
      <vt:lpstr>Secteur</vt:lpstr>
      <vt:lpstr>Présentation PowerPoint</vt:lpstr>
      <vt:lpstr>Centre mondial d'innovation de Saint-Malo (35)</vt:lpstr>
      <vt:lpstr>Institut de Biologie Moléculaire des Plantes—CNRS de StrasBourg (67)</vt:lpstr>
      <vt:lpstr>Centre hospitalier de  Carcassonne (11)</vt:lpstr>
      <vt:lpstr>Centre hospitalier de  bergerac (24)</vt:lpstr>
      <vt:lpstr>Bâtiment de recherche de l’Institut du végétal – Angers (49)</vt:lpstr>
      <vt:lpstr>Siège administratif et centre d’innovation  et de développement kronenbourg  à obernai (67)</vt:lpstr>
      <vt:lpstr>Laboratoire de biologie prébios à poitiers (86)</vt:lpstr>
      <vt:lpstr>Laboratoire central terrena  à ancenis (44)</vt:lpstr>
      <vt:lpstr>Clinique capio à  bayonne (64)</vt:lpstr>
      <vt:lpstr>Merci de votre visite sur notre stand 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Découvrez nos Références laboratoires et  centres de santé</dc:title>
  <dc:creator>FRUCHARD Amandine</dc:creator>
  <cp:lastModifiedBy>FRUCHARD Amandine</cp:lastModifiedBy>
  <cp:revision>128</cp:revision>
  <cp:lastPrinted>2017-03-16T09:08:17Z</cp:lastPrinted>
  <dcterms:created xsi:type="dcterms:W3CDTF">2016-02-17T15:56:26Z</dcterms:created>
  <dcterms:modified xsi:type="dcterms:W3CDTF">2017-03-17T11:27:12Z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0x010100E7C2D2E80C202D4981B2D59D52186A16</vt:lpwstr>
  </property>
</Properties>
</file>